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90" r:id="rId4"/>
    <p:sldId id="299" r:id="rId5"/>
    <p:sldId id="258" r:id="rId6"/>
    <p:sldId id="259" r:id="rId7"/>
    <p:sldId id="260" r:id="rId8"/>
    <p:sldId id="261" r:id="rId9"/>
    <p:sldId id="262" r:id="rId10"/>
    <p:sldId id="281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4" r:id="rId22"/>
    <p:sldId id="295" r:id="rId23"/>
    <p:sldId id="274" r:id="rId24"/>
    <p:sldId id="275" r:id="rId25"/>
    <p:sldId id="312" r:id="rId26"/>
    <p:sldId id="286" r:id="rId27"/>
    <p:sldId id="282" r:id="rId28"/>
    <p:sldId id="283" r:id="rId29"/>
    <p:sldId id="284" r:id="rId30"/>
    <p:sldId id="285" r:id="rId31"/>
    <p:sldId id="287" r:id="rId32"/>
    <p:sldId id="288" r:id="rId33"/>
    <p:sldId id="296" r:id="rId34"/>
    <p:sldId id="289" r:id="rId35"/>
    <p:sldId id="303" r:id="rId36"/>
    <p:sldId id="304" r:id="rId37"/>
    <p:sldId id="292" r:id="rId38"/>
    <p:sldId id="293" r:id="rId39"/>
    <p:sldId id="298" r:id="rId40"/>
    <p:sldId id="300" r:id="rId41"/>
    <p:sldId id="308" r:id="rId42"/>
    <p:sldId id="309" r:id="rId43"/>
    <p:sldId id="310" r:id="rId44"/>
    <p:sldId id="301" r:id="rId45"/>
    <p:sldId id="302" r:id="rId46"/>
    <p:sldId id="297" r:id="rId47"/>
    <p:sldId id="313" r:id="rId48"/>
    <p:sldId id="314" r:id="rId49"/>
    <p:sldId id="316" r:id="rId50"/>
    <p:sldId id="317" r:id="rId51"/>
    <p:sldId id="311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887"/>
    <a:srgbClr val="1F68A0"/>
    <a:srgbClr val="D0D0D0"/>
    <a:srgbClr val="657391"/>
    <a:srgbClr val="C3CA2E"/>
    <a:srgbClr val="569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41" autoAdjust="0"/>
  </p:normalViewPr>
  <p:slideViewPr>
    <p:cSldViewPr snapToGrid="0" snapToObjects="1">
      <p:cViewPr varScale="1">
        <p:scale>
          <a:sx n="98" d="100"/>
          <a:sy n="98" d="100"/>
        </p:scale>
        <p:origin x="-1944" y="-120"/>
      </p:cViewPr>
      <p:guideLst>
        <p:guide orient="horz" pos="1392"/>
        <p:guide orient="horz" pos="2952"/>
        <p:guide pos="1864"/>
        <p:guide pos="3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FE0F-9742-6448-9EF2-FBC1DCBE74B8}" type="datetimeFigureOut">
              <a:rPr lang="en-US" smtClean="0"/>
              <a:t>3/21/13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85D1-FD2C-0E48-8889-5BD5E11C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/photos/zachd1_618/3477986245/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liberato</a:t>
            </a:r>
            <a:r>
              <a:rPr lang="en-US" dirty="0" smtClean="0"/>
              <a:t>/204396279/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/photos/albertogp123/5843577306/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cverdier</a:t>
            </a:r>
            <a:r>
              <a:rPr lang="en-US" dirty="0" smtClean="0"/>
              <a:t>/4837773532/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53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NASL = Nessus Attack Scripting Language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wald.intevation.org</a:t>
            </a:r>
            <a:r>
              <a:rPr lang="en-US" dirty="0" smtClean="0"/>
              <a:t>/</a:t>
            </a:r>
            <a:r>
              <a:rPr lang="en-US" dirty="0" err="1" smtClean="0"/>
              <a:t>svn</a:t>
            </a:r>
            <a:r>
              <a:rPr lang="en-US" dirty="0" smtClean="0"/>
              <a:t>/</a:t>
            </a:r>
            <a:r>
              <a:rPr lang="en-US" dirty="0" err="1" smtClean="0"/>
              <a:t>openvas</a:t>
            </a:r>
            <a:r>
              <a:rPr lang="en-US" dirty="0" smtClean="0"/>
              <a:t>/trunk/</a:t>
            </a:r>
            <a:r>
              <a:rPr lang="en-US" dirty="0" err="1" smtClean="0"/>
              <a:t>openvas</a:t>
            </a:r>
            <a:r>
              <a:rPr lang="en-US" dirty="0" smtClean="0"/>
              <a:t>-plugins/scripts/secpod_openssh_information_disclosure_vuln_900179.nasl</a:t>
            </a:r>
          </a:p>
          <a:p>
            <a:endParaRPr lang="en-US" dirty="0" smtClean="0"/>
          </a:p>
          <a:p>
            <a:r>
              <a:rPr lang="en-US" dirty="0" smtClean="0"/>
              <a:t>Full</a:t>
            </a:r>
            <a:r>
              <a:rPr lang="en-US" baseline="0" dirty="0" smtClean="0"/>
              <a:t> pattern for the </a:t>
            </a:r>
            <a:r>
              <a:rPr lang="en-US" baseline="0" dirty="0" err="1" smtClean="0"/>
              <a:t>OpenSSH</a:t>
            </a:r>
            <a:r>
              <a:rPr lang="en-US" baseline="0" dirty="0" smtClean="0"/>
              <a:t>_ line is: 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nb-NO" dirty="0" err="1" smtClean="0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_([0-3](\..*)?|4\.[0-7](p[0-2])?)($|[^.0-9])"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0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/photos/galactic/2963937719/</a:t>
            </a:r>
          </a:p>
          <a:p>
            <a:endParaRPr lang="en-US" dirty="0" smtClean="0"/>
          </a:p>
          <a:p>
            <a:r>
              <a:rPr lang="en-US" dirty="0" smtClean="0"/>
              <a:t>SB provides two </a:t>
            </a:r>
            <a:r>
              <a:rPr lang="en-US" dirty="0" err="1" smtClean="0"/>
              <a:t>PartionHandler</a:t>
            </a:r>
            <a:r>
              <a:rPr lang="en-US" baseline="0" dirty="0" smtClean="0"/>
              <a:t> implementations:</a:t>
            </a:r>
          </a:p>
          <a:p>
            <a:r>
              <a:rPr lang="en-US" baseline="0" dirty="0" smtClean="0"/>
              <a:t>    1. Based on a local </a:t>
            </a:r>
            <a:r>
              <a:rPr lang="en-US" baseline="0" dirty="0" err="1" smtClean="0"/>
              <a:t>TaskExecutor</a:t>
            </a:r>
            <a:endParaRPr lang="en-US" baseline="0" dirty="0" smtClean="0"/>
          </a:p>
          <a:p>
            <a:r>
              <a:rPr lang="en-US" baseline="0" dirty="0" smtClean="0"/>
              <a:t>    2. Based on message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it take</a:t>
            </a:r>
            <a:r>
              <a:rPr lang="en-US" baseline="0" dirty="0" smtClean="0"/>
              <a:t> to implement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59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Domain Object</a:t>
            </a:r>
          </a:p>
          <a:p>
            <a:r>
              <a:rPr lang="en-US" dirty="0" smtClean="0"/>
              <a:t>Target</a:t>
            </a:r>
            <a:r>
              <a:rPr lang="en-US" baseline="0" dirty="0" smtClean="0"/>
              <a:t> Row Mapper</a:t>
            </a:r>
          </a:p>
          <a:p>
            <a:r>
              <a:rPr lang="en-US" dirty="0" err="1" smtClean="0"/>
              <a:t>Tasklet</a:t>
            </a:r>
            <a:r>
              <a:rPr lang="en-US" baseline="0" dirty="0" smtClean="0"/>
              <a:t> to load targets</a:t>
            </a:r>
          </a:p>
          <a:p>
            <a:r>
              <a:rPr lang="en-US" baseline="0" dirty="0" err="1" smtClean="0"/>
              <a:t>Partitioner</a:t>
            </a:r>
            <a:endParaRPr lang="en-US" baseline="0" dirty="0" smtClean="0"/>
          </a:p>
          <a:p>
            <a:r>
              <a:rPr lang="en-US" baseline="0" dirty="0" err="1" smtClean="0"/>
              <a:t>ItemProcessor</a:t>
            </a:r>
            <a:r>
              <a:rPr lang="en-US" baseline="0" dirty="0" smtClean="0"/>
              <a:t> to scan 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65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3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lenscrack</a:t>
            </a:r>
            <a:r>
              <a:rPr lang="en-US" dirty="0" smtClean="0"/>
              <a:t>/5239427936/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jamesjoe.com</a:t>
            </a:r>
            <a:r>
              <a:rPr lang="en-US" dirty="0" smtClean="0"/>
              <a:t>/</a:t>
            </a:r>
            <a:r>
              <a:rPr lang="en-US" dirty="0" err="1" smtClean="0"/>
              <a:t>joe-taylor</a:t>
            </a:r>
            <a:r>
              <a:rPr lang="en-US" dirty="0" smtClean="0"/>
              <a:t>/articles/son-of-man-</a:t>
            </a:r>
            <a:r>
              <a:rPr lang="en-US" dirty="0" err="1" smtClean="0"/>
              <a:t>wallpaper.asp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3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wwworks</a:t>
            </a:r>
            <a:r>
              <a:rPr lang="en-US" dirty="0" smtClean="0"/>
              <a:t>/4759535950/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8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liberato</a:t>
            </a:r>
            <a:r>
              <a:rPr lang="en-US" dirty="0" smtClean="0"/>
              <a:t>/204396279/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lenscrack</a:t>
            </a:r>
            <a:r>
              <a:rPr lang="en-US" dirty="0" smtClean="0"/>
              <a:t>/5239427936/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ppl_ri_images</a:t>
            </a:r>
            <a:r>
              <a:rPr lang="en-US" dirty="0" smtClean="0"/>
              <a:t>/4019834273/</a:t>
            </a:r>
          </a:p>
          <a:p>
            <a:endParaRPr lang="en-US" dirty="0" smtClean="0"/>
          </a:p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judepics</a:t>
            </a:r>
            <a:r>
              <a:rPr lang="en-US" dirty="0" smtClean="0"/>
              <a:t>/2371279935/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allthingsmichigan</a:t>
            </a:r>
            <a:r>
              <a:rPr lang="en-US" dirty="0" smtClean="0"/>
              <a:t>/3947671573/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5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810-CFF2-5048-AD4A-26E63EFCD641}" type="datetimeFigureOut">
              <a:rPr lang="en-US" smtClean="0"/>
              <a:t>3/21/13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6542" y="647274"/>
            <a:ext cx="6220469" cy="17543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Gotham Rounded Medium"/>
                <a:cs typeface="Gotham Rounded Medium"/>
              </a:rPr>
              <a:t>Heavy Lifting in the Cloud</a:t>
            </a:r>
          </a:p>
          <a:p>
            <a:pPr algn="ctr"/>
            <a:r>
              <a:rPr lang="en-US" sz="3600" dirty="0" smtClean="0">
                <a:latin typeface="Gotham Rounded Medium"/>
                <a:cs typeface="Gotham Rounded Medium"/>
              </a:rPr>
              <a:t>with </a:t>
            </a:r>
          </a:p>
          <a:p>
            <a:pPr algn="ctr"/>
            <a:r>
              <a:rPr lang="en-US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Spring Batch</a:t>
            </a:r>
            <a:endParaRPr lang="en-US" sz="3600" dirty="0">
              <a:solidFill>
                <a:srgbClr val="008000"/>
              </a:solidFill>
              <a:latin typeface="Gotham Bold"/>
              <a:cs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1447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7863" y="3723355"/>
            <a:ext cx="234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Rounded Book"/>
                <a:cs typeface="Gotham Rounded Book"/>
              </a:rPr>
              <a:t>Overview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507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1" y="902840"/>
            <a:ext cx="7841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  <a:latin typeface="Gotham Medium"/>
                <a:cs typeface="Gotham Medium"/>
              </a:rPr>
              <a:t>Batch processing</a:t>
            </a:r>
            <a:r>
              <a:rPr lang="en-US" sz="3200" dirty="0">
                <a:latin typeface="Gotham Medium"/>
                <a:cs typeface="Gotham Medium"/>
              </a:rPr>
              <a:t>, </a:t>
            </a:r>
            <a:r>
              <a:rPr lang="en-US" sz="3200" dirty="0" smtClean="0">
                <a:latin typeface="Gotham Medium"/>
                <a:cs typeface="Gotham Medium"/>
              </a:rPr>
              <a:t>… </a:t>
            </a:r>
            <a:r>
              <a:rPr lang="en-US" sz="3200" dirty="0">
                <a:latin typeface="Gotham Medium"/>
                <a:cs typeface="Gotham Medium"/>
              </a:rPr>
              <a:t>is defined as the processing of data </a:t>
            </a:r>
            <a:r>
              <a:rPr lang="en-US" sz="3200" b="1" dirty="0">
                <a:solidFill>
                  <a:srgbClr val="800000"/>
                </a:solidFill>
                <a:latin typeface="Gotham Medium"/>
                <a:cs typeface="Gotham Medium"/>
              </a:rPr>
              <a:t>without interaction or</a:t>
            </a:r>
            <a:r>
              <a:rPr lang="en-US" sz="3200" dirty="0">
                <a:solidFill>
                  <a:srgbClr val="800000"/>
                </a:solidFill>
                <a:latin typeface="Gotham Medium"/>
                <a:cs typeface="Gotham Medium"/>
              </a:rPr>
              <a:t> </a:t>
            </a:r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interruption</a:t>
            </a:r>
            <a:r>
              <a:rPr lang="en-US" sz="3200" dirty="0" smtClean="0">
                <a:latin typeface="Gotham Medium"/>
                <a:cs typeface="Gotham Medium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43716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Potential Use Cases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31326"/>
            <a:ext cx="3775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ETL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52093"/>
            <a:ext cx="6429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Statistical/scientific analysis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908020"/>
            <a:ext cx="5891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Big data/</a:t>
            </a:r>
            <a:r>
              <a:rPr lang="en-US" sz="3200" dirty="0">
                <a:latin typeface="Gotham Book"/>
                <a:cs typeface="Gotham Book"/>
              </a:rPr>
              <a:t>d</a:t>
            </a:r>
            <a:r>
              <a:rPr lang="en-US" sz="3200" dirty="0" smtClean="0">
                <a:latin typeface="Gotham Book"/>
                <a:cs typeface="Gotham Book"/>
              </a:rPr>
              <a:t>ata intelligence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5788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Generation of statements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22" y="3492796"/>
            <a:ext cx="5442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Vulnerability Scanners?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359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4" y="792802"/>
            <a:ext cx="8436869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0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77440"/>
            <a:ext cx="3925300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868" y="4877441"/>
            <a:ext cx="33018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3366FF"/>
                </a:solidFill>
                <a:latin typeface="Gotham Bold"/>
                <a:cs typeface="Gotham Bold"/>
              </a:rPr>
              <a:t>Job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7181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9881" y="4877440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524" y="4877441"/>
            <a:ext cx="3472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FF6600"/>
                </a:solidFill>
                <a:latin typeface="Gotham Bold"/>
                <a:cs typeface="Gotham Bold"/>
              </a:rPr>
              <a:t>Step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8578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53411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231" y="1053412"/>
            <a:ext cx="37043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an </a:t>
            </a:r>
            <a:r>
              <a:rPr lang="en-US" sz="3200" dirty="0" smtClean="0">
                <a:solidFill>
                  <a:srgbClr val="FF0000"/>
                </a:solidFill>
                <a:latin typeface="Gotham Bold"/>
                <a:cs typeface="Gotham Bold"/>
              </a:rPr>
              <a:t>Item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41887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42090"/>
            <a:ext cx="3925300" cy="6926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046" y="1342091"/>
            <a:ext cx="38463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FFFF00"/>
                </a:solidFill>
                <a:latin typeface="Gotham Bold"/>
                <a:cs typeface="Gotham Bold"/>
              </a:rPr>
              <a:t>Chunk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2123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69953" y="1636013"/>
            <a:ext cx="2575170" cy="3426489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51265" y="1636013"/>
            <a:ext cx="2575170" cy="3426489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2577" y="1636013"/>
            <a:ext cx="2575170" cy="3426489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90711" y="3349258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3107747" y="3349258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926435" y="3349258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67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_RequestResponse (5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709" y="1188242"/>
            <a:ext cx="8524583" cy="4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_2_Diagram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499" y="1954843"/>
            <a:ext cx="7731003" cy="31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6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348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Features include: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Chunk based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3749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Declarative I/O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882277"/>
            <a:ext cx="67890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Start/Restart/Skip capabilities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5788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Transaction management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494186"/>
            <a:ext cx="6519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Web administration interface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4106097"/>
            <a:ext cx="708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Based on the Spring framework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12966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54" y="1229545"/>
            <a:ext cx="4777078" cy="4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0" r="4879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9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69953" y="1865946"/>
            <a:ext cx="2253218" cy="3196556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56065" y="2170746"/>
            <a:ext cx="2253218" cy="3196556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503665" y="2018346"/>
            <a:ext cx="2253218" cy="3196556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51265" y="1865946"/>
            <a:ext cx="2253218" cy="3196556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2577" y="1865946"/>
            <a:ext cx="2253218" cy="3196556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90711" y="3464224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85795" y="3464224"/>
            <a:ext cx="565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04483" y="3464224"/>
            <a:ext cx="565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718333"/>
            <a:ext cx="4078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Multithreaded Step</a:t>
            </a:r>
            <a:endParaRPr lang="en-US" sz="3200" b="1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8364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2347828"/>
            <a:ext cx="1877415" cy="2714674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1470" cy="505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Step4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78912" y="788658"/>
            <a:ext cx="1877415" cy="5783581"/>
            <a:chOff x="3524568" y="788658"/>
            <a:chExt cx="1877415" cy="5783581"/>
          </a:xfrm>
        </p:grpSpPr>
        <p:grpSp>
          <p:nvGrpSpPr>
            <p:cNvPr id="65" name="Group 64"/>
            <p:cNvGrpSpPr/>
            <p:nvPr/>
          </p:nvGrpSpPr>
          <p:grpSpPr>
            <a:xfrm>
              <a:off x="3524568" y="3857565"/>
              <a:ext cx="1877415" cy="2714674"/>
              <a:chOff x="1016000" y="1946588"/>
              <a:chExt cx="2575170" cy="3426489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016000" y="1946588"/>
                <a:ext cx="2575170" cy="3426489"/>
              </a:xfrm>
              <a:prstGeom prst="rect">
                <a:avLst/>
              </a:prstGeom>
              <a:solidFill>
                <a:srgbClr val="AAFF4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Gotham Book"/>
                  <a:cs typeface="Gotham Book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1253713" y="2595291"/>
                <a:ext cx="2115555" cy="2544917"/>
                <a:chOff x="1243241" y="2595291"/>
                <a:chExt cx="2022358" cy="254491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1243241" y="2595291"/>
                  <a:ext cx="2022358" cy="848306"/>
                </a:xfrm>
                <a:prstGeom prst="rect">
                  <a:avLst/>
                </a:prstGeom>
                <a:solidFill>
                  <a:srgbClr val="2949B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ItemReader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243241" y="4291902"/>
                  <a:ext cx="2022358" cy="848306"/>
                </a:xfrm>
                <a:prstGeom prst="rect">
                  <a:avLst/>
                </a:prstGeom>
                <a:solidFill>
                  <a:srgbClr val="B9255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ItemWriter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243241" y="3443596"/>
                  <a:ext cx="2022358" cy="848306"/>
                </a:xfrm>
                <a:prstGeom prst="rect">
                  <a:avLst/>
                </a:prstGeom>
                <a:solidFill>
                  <a:srgbClr val="C7981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ItemProcessor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1253712" y="2063022"/>
                <a:ext cx="1271065" cy="505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otham Book"/>
                    <a:cs typeface="Gotham Book"/>
                  </a:rPr>
                  <a:t>Step3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524568" y="788658"/>
              <a:ext cx="1877415" cy="2714674"/>
              <a:chOff x="1016000" y="1946588"/>
              <a:chExt cx="2575170" cy="342648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016000" y="1946588"/>
                <a:ext cx="2575170" cy="3426489"/>
              </a:xfrm>
              <a:prstGeom prst="rect">
                <a:avLst/>
              </a:prstGeom>
              <a:solidFill>
                <a:srgbClr val="AAFF4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Gotham Book"/>
                  <a:cs typeface="Gotham Book"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253713" y="2595291"/>
                <a:ext cx="2115555" cy="2544917"/>
                <a:chOff x="1243241" y="2595291"/>
                <a:chExt cx="2022358" cy="254491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243241" y="2595291"/>
                  <a:ext cx="2022358" cy="848306"/>
                </a:xfrm>
                <a:prstGeom prst="rect">
                  <a:avLst/>
                </a:prstGeom>
                <a:solidFill>
                  <a:srgbClr val="2949B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ItemReader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243241" y="4291902"/>
                  <a:ext cx="2022358" cy="848306"/>
                </a:xfrm>
                <a:prstGeom prst="rect">
                  <a:avLst/>
                </a:prstGeom>
                <a:solidFill>
                  <a:srgbClr val="B9255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ItemWriter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243241" y="3443596"/>
                  <a:ext cx="2022358" cy="848306"/>
                </a:xfrm>
                <a:prstGeom prst="rect">
                  <a:avLst/>
                </a:prstGeom>
                <a:solidFill>
                  <a:srgbClr val="C7981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ItemProcessor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1253713" y="2063022"/>
                <a:ext cx="9284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otham Book"/>
                    <a:cs typeface="Gotham Book"/>
                  </a:rPr>
                  <a:t>Step2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960224" y="2347828"/>
            <a:ext cx="1877415" cy="2714674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518358" y="3705165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 flipV="1">
            <a:off x="2837639" y="2145995"/>
            <a:ext cx="941273" cy="15591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56327" y="2145995"/>
            <a:ext cx="941273" cy="15591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511005"/>
            <a:ext cx="29156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Parallel Steps</a:t>
            </a:r>
            <a:endParaRPr lang="en-US" sz="3200" b="1" dirty="0">
              <a:latin typeface="Gotham Book"/>
              <a:cs typeface="Gotham Book"/>
            </a:endParaRPr>
          </a:p>
        </p:txBody>
      </p:sp>
      <p:cxnSp>
        <p:nvCxnSpPr>
          <p:cNvPr id="7" name="Straight Arrow Connector 6"/>
          <p:cNvCxnSpPr>
            <a:stCxn id="51" idx="3"/>
            <a:endCxn id="66" idx="1"/>
          </p:cNvCxnSpPr>
          <p:nvPr/>
        </p:nvCxnSpPr>
        <p:spPr>
          <a:xfrm>
            <a:off x="2837639" y="3705165"/>
            <a:ext cx="941273" cy="15097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6" idx="3"/>
            <a:endCxn id="37" idx="1"/>
          </p:cNvCxnSpPr>
          <p:nvPr/>
        </p:nvCxnSpPr>
        <p:spPr>
          <a:xfrm flipV="1">
            <a:off x="5656327" y="3705165"/>
            <a:ext cx="941273" cy="15097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33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1561764"/>
            <a:ext cx="1838530" cy="2118297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1470" cy="505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Step4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94585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1531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Step2b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78912" y="1561764"/>
            <a:ext cx="1838530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60224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401720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98754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17442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382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Remote Chunking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85783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150092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Step2a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003387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1498048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Step2c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251592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698177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460393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7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745342">
            <a:off x="2143314" y="3596421"/>
            <a:ext cx="274810" cy="225850"/>
          </a:xfrm>
          <a:prstGeom prst="rect">
            <a:avLst/>
          </a:prstGeom>
          <a:solidFill>
            <a:srgbClr val="D0D0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867074">
            <a:off x="1987514" y="3600654"/>
            <a:ext cx="522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657391"/>
                </a:solidFill>
                <a:latin typeface="Helvetica Neue Medium"/>
                <a:cs typeface="Helvetica Neue Medium"/>
              </a:rPr>
              <a:t>twitter</a:t>
            </a:r>
            <a:endParaRPr lang="en-US" sz="900" dirty="0">
              <a:solidFill>
                <a:srgbClr val="657391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8366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1561764"/>
            <a:ext cx="1838530" cy="2118297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7949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94585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151960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78912" y="1561764"/>
            <a:ext cx="1838530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145170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60224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401720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98754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17442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4273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Remote Partitioning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85783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143302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003387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152463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251592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698177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460393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964299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9919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mpleAppStamp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80308">
            <a:off x="-2439291" y="-600375"/>
            <a:ext cx="10666358" cy="66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8874">
            <a:off x="3210069" y="4227621"/>
            <a:ext cx="2828503" cy="8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334" y="1685628"/>
            <a:ext cx="84959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foreach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item (</a:t>
            </a:r>
            <a:r>
              <a:rPr lang="en-US" dirty="0" err="1">
                <a:latin typeface="Courier New"/>
                <a:cs typeface="Courier New"/>
              </a:rPr>
              <a:t>get_kb_list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/*/rpms"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openItem</a:t>
            </a:r>
            <a:r>
              <a:rPr lang="en-US" dirty="0">
                <a:latin typeface="Courier New"/>
                <a:cs typeface="Courier New"/>
              </a:rPr>
              <a:t> =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egrep</a:t>
            </a:r>
            <a:r>
              <a:rPr lang="en-US" dirty="0">
                <a:latin typeface="Courier New"/>
                <a:cs typeface="Courier New"/>
              </a:rPr>
              <a:t>(pattern: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"^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~([.0-9a-z]+)~.*$"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string:item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 </a:t>
            </a:r>
            <a:r>
              <a:rPr lang="en-US" dirty="0">
                <a:latin typeface="Courier New"/>
                <a:cs typeface="Courier New"/>
              </a:rPr>
              <a:t>&gt;&lt; </a:t>
            </a:r>
            <a:r>
              <a:rPr lang="en-US" dirty="0" err="1">
                <a:latin typeface="Courier New"/>
                <a:cs typeface="Courier New"/>
              </a:rPr>
              <a:t>openItem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  {</a:t>
            </a:r>
          </a:p>
          <a:p>
            <a:r>
              <a:rPr lang="en-US" dirty="0">
                <a:latin typeface="Courier New"/>
                <a:cs typeface="Courier New"/>
              </a:rPr>
              <a:t>    #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for versions 4.7p1 and prior</a:t>
            </a:r>
          </a:p>
          <a:p>
            <a:r>
              <a:rPr lang="nb-NO" dirty="0">
                <a:latin typeface="Courier New"/>
                <a:cs typeface="Courier New"/>
              </a:rPr>
              <a:t>    </a:t>
            </a:r>
            <a:r>
              <a:rPr lang="nb-NO" b="1" dirty="0" err="1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 err="1">
                <a:latin typeface="Courier New"/>
                <a:cs typeface="Courier New"/>
              </a:rPr>
              <a:t>ereg</a:t>
            </a:r>
            <a:r>
              <a:rPr lang="nb-NO" dirty="0" smtClean="0">
                <a:latin typeface="Courier New"/>
                <a:cs typeface="Courier New"/>
              </a:rPr>
              <a:t>(</a:t>
            </a:r>
          </a:p>
          <a:p>
            <a:r>
              <a:rPr lang="nb-NO" dirty="0">
                <a:latin typeface="Courier New"/>
                <a:cs typeface="Courier New"/>
              </a:rPr>
              <a:t> </a:t>
            </a:r>
            <a:r>
              <a:rPr lang="nb-NO" dirty="0" smtClean="0">
                <a:latin typeface="Courier New"/>
                <a:cs typeface="Courier New"/>
              </a:rPr>
              <a:t>     </a:t>
            </a:r>
            <a:r>
              <a:rPr lang="nb-NO" dirty="0" err="1" smtClean="0">
                <a:latin typeface="Courier New"/>
                <a:cs typeface="Courier New"/>
              </a:rPr>
              <a:t>pattern</a:t>
            </a:r>
            <a:r>
              <a:rPr lang="nb-NO" dirty="0">
                <a:latin typeface="Courier New"/>
                <a:cs typeface="Courier New"/>
              </a:rPr>
              <a:t>: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nb-NO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_([0-3](\..*)?|4\.[0-7](p[0-2])?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)..."</a:t>
            </a:r>
            <a:r>
              <a:rPr lang="nb-NO" dirty="0">
                <a:latin typeface="Courier New"/>
                <a:cs typeface="Courier New"/>
              </a:rPr>
              <a:t>,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dirty="0" err="1">
                <a:latin typeface="Courier New"/>
                <a:cs typeface="Courier New"/>
              </a:rPr>
              <a:t>string:get_kb_item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"SSH/banner/"</a:t>
            </a:r>
            <a:r>
              <a:rPr lang="nb-NO" dirty="0">
                <a:latin typeface="Courier New"/>
                <a:cs typeface="Courier New"/>
              </a:rPr>
              <a:t> + port))){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dirty="0" err="1">
                <a:latin typeface="Courier New"/>
                <a:cs typeface="Courier New"/>
              </a:rPr>
              <a:t>security_warning</a:t>
            </a:r>
            <a:r>
              <a:rPr lang="nb-NO" dirty="0">
                <a:latin typeface="Courier New"/>
                <a:cs typeface="Courier New"/>
              </a:rPr>
              <a:t>(port);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b="1" dirty="0">
                <a:solidFill>
                  <a:srgbClr val="660066"/>
                </a:solidFill>
                <a:latin typeface="Courier New"/>
                <a:cs typeface="Courier New"/>
              </a:rPr>
              <a:t>exit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>
                <a:solidFill>
                  <a:srgbClr val="008000"/>
                </a:solidFill>
                <a:latin typeface="Courier New"/>
                <a:cs typeface="Courier New"/>
              </a:rPr>
              <a:t>0</a:t>
            </a:r>
            <a:r>
              <a:rPr lang="nb-NO" dirty="0">
                <a:latin typeface="Courier New"/>
                <a:cs typeface="Courier New"/>
              </a:rPr>
              <a:t>);</a:t>
            </a:r>
          </a:p>
          <a:p>
            <a:r>
              <a:rPr lang="nb-NO" dirty="0">
                <a:latin typeface="Courier New"/>
                <a:cs typeface="Courier New"/>
              </a:rPr>
              <a:t>    }</a:t>
            </a:r>
          </a:p>
          <a:p>
            <a:r>
              <a:rPr lang="nb-NO" dirty="0">
                <a:latin typeface="Courier New"/>
                <a:cs typeface="Courier New"/>
              </a:rPr>
              <a:t>  }</a:t>
            </a:r>
          </a:p>
          <a:p>
            <a:r>
              <a:rPr lang="nb-NO" dirty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334" y="451731"/>
            <a:ext cx="3762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Medium"/>
                <a:cs typeface="Gotham Medium"/>
              </a:rPr>
              <a:t>NASL </a:t>
            </a:r>
            <a:r>
              <a:rPr lang="en-US" sz="3600" dirty="0" err="1" smtClean="0">
                <a:latin typeface="Gotham Medium"/>
                <a:cs typeface="Gotham Medium"/>
              </a:rPr>
              <a:t>vuln</a:t>
            </a:r>
            <a:r>
              <a:rPr lang="en-US" sz="3600" dirty="0" smtClean="0">
                <a:latin typeface="Gotham Medium"/>
                <a:cs typeface="Gotham Medium"/>
              </a:rPr>
              <a:t> test </a:t>
            </a:r>
            <a:endParaRPr lang="en-US" sz="3600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771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435662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42091" y="1561764"/>
            <a:ext cx="2360825" cy="2118297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11806" y="1962800"/>
            <a:ext cx="2070536" cy="1573299"/>
            <a:chOff x="1243241" y="2595291"/>
            <a:chExt cx="2772373" cy="25449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/>
            <p:cNvSpPr/>
            <p:nvPr/>
          </p:nvSpPr>
          <p:spPr>
            <a:xfrm>
              <a:off x="1243241" y="2595291"/>
              <a:ext cx="2772373" cy="848306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ItemReader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43241" y="4291902"/>
              <a:ext cx="2772373" cy="848306"/>
            </a:xfrm>
            <a:prstGeom prst="rect">
              <a:avLst/>
            </a:prstGeom>
            <a:solidFill>
              <a:srgbClr val="B925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ItemWriter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3241" y="3443597"/>
              <a:ext cx="2772373" cy="848306"/>
            </a:xfrm>
            <a:prstGeom prst="rect">
              <a:avLst/>
            </a:prstGeom>
            <a:solidFill>
              <a:srgbClr val="C7981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ItemProcessor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11805" y="1581913"/>
            <a:ext cx="2191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Gotham Book"/>
                <a:cs typeface="Gotham Book"/>
              </a:rPr>
              <a:t>generateReport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639077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2270422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23404" y="1561764"/>
            <a:ext cx="1838529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6654" y="2063022"/>
              <a:ext cx="2386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scan:master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4716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53713" y="2710227"/>
              <a:ext cx="2115555" cy="2429982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Load</a:t>
              </a:r>
            </a:p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Targets</a:t>
              </a:r>
            </a:p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Tasklet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44805" y="2063022"/>
              <a:ext cx="234011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loadTargets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246212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643246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461934" y="2620913"/>
            <a:ext cx="980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Gotham Book"/>
                <a:cs typeface="Gotham Book"/>
              </a:rPr>
              <a:t>Vuln</a:t>
            </a:r>
            <a:r>
              <a:rPr lang="en-US" sz="3200" b="1" dirty="0" smtClean="0">
                <a:latin typeface="Gotham Book"/>
                <a:cs typeface="Gotham Book"/>
              </a:rPr>
              <a:t> Scanner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30275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217917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847879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2270780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096084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542669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304885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87474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68265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287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38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chemeClr val="tx1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/>
                <a:cs typeface="Gotham Medium"/>
              </a:rPr>
              <a:t>Partition Handler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93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rgbClr val="000000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/>
                <a:cs typeface="Gotham Medium"/>
              </a:rPr>
              <a:t>Partitioner</a:t>
            </a:r>
            <a:endParaRPr lang="en-US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270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83640"/>
            <a:ext cx="1318166" cy="1263650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1011237"/>
            <a:ext cx="1450975" cy="139700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97743" y="564403"/>
              <a:ext cx="1183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Partition</a:t>
              </a:r>
            </a:p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Handler</a:t>
              </a:r>
              <a:endParaRPr lang="en-US" dirty="0">
                <a:latin typeface="Gotham Medium"/>
                <a:cs typeface="Gotham Medium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86600" y="1076325"/>
            <a:ext cx="1321847" cy="1266825"/>
            <a:chOff x="7086600" y="1292225"/>
            <a:chExt cx="1321847" cy="1266825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0" y="1292225"/>
              <a:ext cx="1321847" cy="1266825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7" y="129857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29" y="4213536"/>
            <a:ext cx="1317627" cy="144780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3" y="815465"/>
            <a:ext cx="2175915" cy="585238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54" idx="3"/>
          </p:cNvCxnSpPr>
          <p:nvPr/>
        </p:nvCxnSpPr>
        <p:spPr>
          <a:xfrm>
            <a:off x="5044894" y="815465"/>
            <a:ext cx="2045928" cy="562485"/>
          </a:xfrm>
          <a:prstGeom prst="bentConnector3">
            <a:avLst>
              <a:gd name="adj1" fmla="val 880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4" idx="2"/>
            <a:endCxn id="67" idx="3"/>
          </p:cNvCxnSpPr>
          <p:nvPr/>
        </p:nvCxnSpPr>
        <p:spPr>
          <a:xfrm rot="10800000" flipV="1">
            <a:off x="6611233" y="2009774"/>
            <a:ext cx="476414" cy="4836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5" y="2492376"/>
            <a:ext cx="255063" cy="10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2492374"/>
            <a:ext cx="261954" cy="1771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7159623" y="4304023"/>
            <a:ext cx="1321847" cy="1266825"/>
            <a:chOff x="7159623" y="4304023"/>
            <a:chExt cx="1321847" cy="1266825"/>
          </a:xfrm>
        </p:grpSpPr>
        <p:grpSp>
          <p:nvGrpSpPr>
            <p:cNvPr id="76" name="Group 75"/>
            <p:cNvGrpSpPr/>
            <p:nvPr/>
          </p:nvGrpSpPr>
          <p:grpSpPr>
            <a:xfrm>
              <a:off x="7159623" y="4304023"/>
              <a:ext cx="1321847" cy="1266825"/>
              <a:chOff x="2846928" y="839258"/>
              <a:chExt cx="1321847" cy="126682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tangle 45"/>
            <p:cNvSpPr/>
            <p:nvPr/>
          </p:nvSpPr>
          <p:spPr>
            <a:xfrm rot="10800000">
              <a:off x="7160670" y="431037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72736" y="3611656"/>
            <a:ext cx="1318166" cy="1263650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5184339"/>
            <a:ext cx="1318166" cy="1263650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Elbow Connector 89"/>
          <p:cNvCxnSpPr>
            <a:stCxn id="77" idx="3"/>
            <a:endCxn id="81" idx="3"/>
          </p:cNvCxnSpPr>
          <p:nvPr/>
        </p:nvCxnSpPr>
        <p:spPr>
          <a:xfrm rot="10800000">
            <a:off x="6190903" y="4243482"/>
            <a:ext cx="972943" cy="36216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0" y="4277036"/>
            <a:ext cx="1313905" cy="1260475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6" y="4243481"/>
            <a:ext cx="923581" cy="3669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5242236"/>
            <a:ext cx="926756" cy="57392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77" idx="2"/>
          </p:cNvCxnSpPr>
          <p:nvPr/>
        </p:nvCxnSpPr>
        <p:spPr>
          <a:xfrm flipV="1">
            <a:off x="6190902" y="5237473"/>
            <a:ext cx="969768" cy="57869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3289300"/>
            <a:ext cx="8763000" cy="12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7" y="4231839"/>
            <a:ext cx="1450975" cy="139700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983170" y="5150472"/>
                <a:ext cx="10904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Remote</a:t>
                </a:r>
              </a:p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Step</a:t>
                </a:r>
                <a:endParaRPr lang="en-US" dirty="0">
                  <a:latin typeface="Gotham Medium"/>
                  <a:cs typeface="Gotham Medium"/>
                </a:endParaRP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4594225"/>
            <a:ext cx="758652" cy="497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5257801"/>
            <a:ext cx="758652" cy="497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6" y="2946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Master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47700" y="3263900"/>
            <a:ext cx="79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Slave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1141941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7358993" y="1989137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861609"/>
            <a:ext cx="1318166" cy="1263650"/>
            <a:chOff x="4878379" y="1861609"/>
            <a:chExt cx="1318166" cy="1263650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90410"/>
              <a:ext cx="70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staging</a:t>
              </a:r>
              <a:endParaRPr lang="en-US" sz="14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793875"/>
            <a:ext cx="1311276" cy="139700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9041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aggregator</a:t>
              </a:r>
              <a:endParaRPr lang="en-US" sz="1400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878267"/>
            <a:ext cx="1318166" cy="1263650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2032528"/>
            <a:ext cx="598970" cy="477564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834140"/>
            <a:ext cx="55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reply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7431986" y="5237156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5183006" y="6121597"/>
            <a:ext cx="70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staging</a:t>
            </a:r>
            <a:endParaRPr lang="en-US" sz="1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183006" y="4548914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72" name="TextBox 171"/>
          <p:cNvSpPr txBox="1"/>
          <p:nvPr/>
        </p:nvSpPr>
        <p:spPr>
          <a:xfrm>
            <a:off x="2618569" y="519678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serviceActivator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30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907" y="-1"/>
            <a:ext cx="9477225" cy="68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435662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42091" y="1561764"/>
            <a:ext cx="2360825" cy="2118297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11806" y="1962800"/>
            <a:ext cx="2070536" cy="1573299"/>
            <a:chOff x="1243241" y="2595291"/>
            <a:chExt cx="2772373" cy="25449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/>
            <p:cNvSpPr/>
            <p:nvPr/>
          </p:nvSpPr>
          <p:spPr>
            <a:xfrm>
              <a:off x="1243241" y="2595291"/>
              <a:ext cx="2772373" cy="848306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ItemReader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43241" y="4291902"/>
              <a:ext cx="2772373" cy="848306"/>
            </a:xfrm>
            <a:prstGeom prst="rect">
              <a:avLst/>
            </a:prstGeom>
            <a:solidFill>
              <a:srgbClr val="B925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ItemWriter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3241" y="3443597"/>
              <a:ext cx="2772373" cy="848306"/>
            </a:xfrm>
            <a:prstGeom prst="rect">
              <a:avLst/>
            </a:prstGeom>
            <a:solidFill>
              <a:srgbClr val="C7981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ItemProcessor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11805" y="1581913"/>
            <a:ext cx="2191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Gotham Book"/>
                <a:cs typeface="Gotham Book"/>
              </a:rPr>
              <a:t>generateReport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639077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2270422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23404" y="1561764"/>
            <a:ext cx="1838529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6654" y="2063022"/>
              <a:ext cx="2386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scan:master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4716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53713" y="2710227"/>
              <a:ext cx="2115555" cy="2429982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Load</a:t>
              </a:r>
            </a:p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Targets</a:t>
              </a:r>
            </a:p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Tasklet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44805" y="2063022"/>
              <a:ext cx="234011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loadTargets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246212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643246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461934" y="2620913"/>
            <a:ext cx="980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Gotham Book"/>
                <a:cs typeface="Gotham Book"/>
              </a:rPr>
              <a:t>Vuln</a:t>
            </a:r>
            <a:r>
              <a:rPr lang="en-US" sz="3200" b="1" dirty="0" smtClean="0">
                <a:latin typeface="Gotham Book"/>
                <a:cs typeface="Gotham Book"/>
              </a:rPr>
              <a:t> Scanner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30275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217917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847879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2270780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096084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542669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304885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87474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437034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458" y="3118400"/>
            <a:ext cx="6788488" cy="869775"/>
          </a:xfrm>
          <a:prstGeom prst="rect">
            <a:avLst/>
          </a:prstGeom>
          <a:scene3d>
            <a:camera prst="orthographicFront">
              <a:rot lat="0" lon="39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919">
            <a:off x="744202" y="1212112"/>
            <a:ext cx="5044359" cy="740781"/>
          </a:xfrm>
          <a:prstGeom prst="rect">
            <a:avLst/>
          </a:prstGeom>
          <a:scene3d>
            <a:camera prst="orthographicFront">
              <a:rot lat="0" lon="17999980" rev="0"/>
            </a:camera>
            <a:lightRig rig="threePt" dir="t"/>
          </a:scene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582" y="2711095"/>
            <a:ext cx="2157473" cy="786622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2027">
            <a:off x="4899154" y="1394345"/>
            <a:ext cx="2606340" cy="777829"/>
          </a:xfrm>
          <a:prstGeom prst="rect">
            <a:avLst/>
          </a:prstGeom>
          <a:scene3d>
            <a:camera prst="orthographicFront">
              <a:rot lat="0" lon="2100000" rev="2136000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4112">
            <a:off x="1603507" y="2270702"/>
            <a:ext cx="299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0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444" y="3075057"/>
            <a:ext cx="769511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660066"/>
                </a:solidFill>
                <a:latin typeface="Gotham Medium"/>
                <a:cs typeface="Gotham Medium"/>
              </a:rPr>
              <a:t>https://</a:t>
            </a:r>
            <a:r>
              <a:rPr lang="en-US" sz="4000" dirty="0" err="1" smtClean="0">
                <a:solidFill>
                  <a:srgbClr val="660066"/>
                </a:solidFill>
                <a:latin typeface="Gotham Medium"/>
                <a:cs typeface="Gotham Medium"/>
              </a:rPr>
              <a:t>github.com</a:t>
            </a:r>
            <a:r>
              <a:rPr lang="en-US" sz="4000" dirty="0" smtClean="0">
                <a:solidFill>
                  <a:srgbClr val="660066"/>
                </a:solidFill>
                <a:latin typeface="Gotham Medium"/>
                <a:cs typeface="Gotham Medium"/>
              </a:rPr>
              <a:t>/</a:t>
            </a:r>
            <a:r>
              <a:rPr lang="en-US" sz="4000" dirty="0" err="1" smtClean="0">
                <a:solidFill>
                  <a:srgbClr val="660066"/>
                </a:solidFill>
                <a:latin typeface="Gotham Medium"/>
                <a:cs typeface="Gotham Medium"/>
              </a:rPr>
              <a:t>mminella</a:t>
            </a:r>
            <a:endParaRPr lang="en-US" sz="40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43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 rot="5400000">
            <a:off x="1143000" y="-1143000"/>
            <a:ext cx="6858000" cy="9144000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1055" y="909812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rgbClr val="F2F2F2"/>
                </a:solidFill>
                <a:latin typeface="Gotham Medium"/>
                <a:cs typeface="Gotham Medium"/>
              </a:rPr>
              <a:t>IaaS</a:t>
            </a:r>
            <a:endParaRPr lang="en-US" sz="8800" dirty="0">
              <a:solidFill>
                <a:srgbClr val="F2F2F2"/>
              </a:solidFill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8598" y="4497547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PaaS</a:t>
            </a:r>
            <a:endParaRPr lang="en-US" sz="8800" dirty="0">
              <a:latin typeface="Gotham Medium"/>
              <a:cs typeface="Gotham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68994"/>
            <a:ext cx="2040010" cy="2720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59754"/>
            <a:ext cx="2040010" cy="272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1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450" y="2768927"/>
            <a:ext cx="7953100" cy="92333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otham Medium"/>
                <a:cs typeface="Gotham Medium"/>
              </a:rPr>
              <a:t>Virtual Machine Image</a:t>
            </a:r>
            <a:endParaRPr lang="en-US" sz="5400" dirty="0"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 rot="631476">
            <a:off x="1133635" y="2683123"/>
            <a:ext cx="643445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Gotham Medium"/>
                <a:cs typeface="Gotham Medium"/>
              </a:rPr>
              <a:t>Operating System</a:t>
            </a:r>
            <a:endParaRPr lang="en-US" sz="5400" dirty="0">
              <a:solidFill>
                <a:srgbClr val="3366FF"/>
              </a:solidFill>
              <a:latin typeface="Gotham Medium"/>
              <a:cs typeface="Gotham Medium"/>
            </a:endParaRPr>
          </a:p>
        </p:txBody>
      </p:sp>
      <p:sp>
        <p:nvSpPr>
          <p:cNvPr id="7" name="TextBox 6"/>
          <p:cNvSpPr txBox="1"/>
          <p:nvPr/>
        </p:nvSpPr>
        <p:spPr>
          <a:xfrm rot="20985884">
            <a:off x="3533074" y="2647347"/>
            <a:ext cx="1766330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Java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 rot="215357">
            <a:off x="2924159" y="2326049"/>
            <a:ext cx="275036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8000"/>
                </a:solidFill>
                <a:latin typeface="Gotham Medium"/>
                <a:cs typeface="Gotham Medium"/>
              </a:rPr>
              <a:t>Tomcat</a:t>
            </a:r>
            <a:endParaRPr lang="en-US" sz="54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 rot="21104117">
            <a:off x="2539508" y="2725722"/>
            <a:ext cx="3803656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  <a:latin typeface="Gotham Medium"/>
                <a:cs typeface="Gotham Medium"/>
              </a:rPr>
              <a:t>Databases</a:t>
            </a:r>
            <a:endParaRPr lang="en-US" sz="5400" dirty="0">
              <a:solidFill>
                <a:srgbClr val="FF0000"/>
              </a:solidFill>
              <a:latin typeface="Gotham Medium"/>
              <a:cs typeface="Gotham Medium"/>
            </a:endParaRPr>
          </a:p>
        </p:txBody>
      </p:sp>
      <p:sp>
        <p:nvSpPr>
          <p:cNvPr id="10" name="TextBox 9"/>
          <p:cNvSpPr txBox="1"/>
          <p:nvPr/>
        </p:nvSpPr>
        <p:spPr>
          <a:xfrm rot="2136794">
            <a:off x="2636197" y="2553234"/>
            <a:ext cx="3975395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6600"/>
                </a:solidFill>
                <a:latin typeface="Gotham Medium"/>
                <a:cs typeface="Gotham Medium"/>
              </a:rPr>
              <a:t>Monitoring</a:t>
            </a:r>
            <a:endParaRPr lang="en-US" sz="5400" dirty="0">
              <a:solidFill>
                <a:srgbClr val="FF6600"/>
              </a:solidFill>
              <a:latin typeface="Gotham Medium"/>
              <a:cs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1518" y="5016180"/>
            <a:ext cx="578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Gotham Medium"/>
                <a:cs typeface="Gotham Medium"/>
              </a:rPr>
              <a:t>And you need to do this </a:t>
            </a:r>
          </a:p>
          <a:p>
            <a:pPr algn="ctr"/>
            <a:r>
              <a:rPr lang="en-US" sz="3600" dirty="0" smtClean="0">
                <a:latin typeface="Gotham Medium"/>
                <a:cs typeface="Gotham Medium"/>
              </a:rPr>
              <a:t>for </a:t>
            </a:r>
            <a:r>
              <a:rPr lang="en-US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each box</a:t>
            </a:r>
            <a:r>
              <a:rPr lang="en-US" sz="3600" dirty="0" smtClean="0">
                <a:latin typeface="Gotham Medium"/>
                <a:cs typeface="Gotham Medium"/>
              </a:rPr>
              <a:t>!!!</a:t>
            </a:r>
            <a:endParaRPr lang="en-US" sz="3600" dirty="0">
              <a:latin typeface="Gotham Medium"/>
              <a:cs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211" y="180751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IaaS</a:t>
            </a:r>
            <a:endParaRPr lang="en-US" sz="8800" dirty="0">
              <a:latin typeface="Gotham Medium"/>
              <a:cs typeface="Gotham Medium"/>
            </a:endParaRPr>
          </a:p>
        </p:txBody>
      </p:sp>
      <p:sp>
        <p:nvSpPr>
          <p:cNvPr id="13" name="TextBox 12"/>
          <p:cNvSpPr txBox="1"/>
          <p:nvPr/>
        </p:nvSpPr>
        <p:spPr>
          <a:xfrm rot="19898373">
            <a:off x="1388848" y="2553773"/>
            <a:ext cx="622809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Your Application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84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941" y="634941"/>
            <a:ext cx="5588119" cy="55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5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8211" y="180751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latin typeface="Gotham Medium"/>
                <a:cs typeface="Gotham Medium"/>
              </a:rPr>
              <a:t>P</a:t>
            </a:r>
            <a:r>
              <a:rPr lang="en-US" sz="8800" dirty="0" err="1" smtClean="0">
                <a:latin typeface="Gotham Medium"/>
                <a:cs typeface="Gotham Medium"/>
              </a:rPr>
              <a:t>aaS</a:t>
            </a:r>
            <a:endParaRPr lang="en-US" sz="8800" dirty="0">
              <a:latin typeface="Gotham Medium"/>
              <a:cs typeface="Gotham Medium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79159" y="1333406"/>
            <a:ext cx="2574086" cy="1199905"/>
            <a:chOff x="1679159" y="1333406"/>
            <a:chExt cx="2574086" cy="1199905"/>
          </a:xfrm>
        </p:grpSpPr>
        <p:sp>
          <p:nvSpPr>
            <p:cNvPr id="3" name="TextBox 2"/>
            <p:cNvSpPr txBox="1"/>
            <p:nvPr/>
          </p:nvSpPr>
          <p:spPr>
            <a:xfrm>
              <a:off x="2715440" y="1886980"/>
              <a:ext cx="15378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Name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133340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79159" y="2606949"/>
            <a:ext cx="5978384" cy="1199905"/>
            <a:chOff x="1679159" y="2606949"/>
            <a:chExt cx="5978384" cy="1199905"/>
          </a:xfrm>
        </p:grpSpPr>
        <p:sp>
          <p:nvSpPr>
            <p:cNvPr id="4" name="TextBox 3"/>
            <p:cNvSpPr txBox="1"/>
            <p:nvPr/>
          </p:nvSpPr>
          <p:spPr>
            <a:xfrm>
              <a:off x="2715440" y="3160523"/>
              <a:ext cx="4942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Instance size (RAM)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2606949"/>
              <a:ext cx="1036281" cy="119990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679159" y="5154036"/>
            <a:ext cx="3159477" cy="1199905"/>
            <a:chOff x="1679159" y="5154036"/>
            <a:chExt cx="3159477" cy="1199905"/>
          </a:xfrm>
        </p:grpSpPr>
        <p:sp>
          <p:nvSpPr>
            <p:cNvPr id="23" name="TextBox 22"/>
            <p:cNvSpPr txBox="1"/>
            <p:nvPr/>
          </p:nvSpPr>
          <p:spPr>
            <a:xfrm>
              <a:off x="2715440" y="5707610"/>
              <a:ext cx="21231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Services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515403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679159" y="3880492"/>
            <a:ext cx="6140890" cy="1199905"/>
            <a:chOff x="1679159" y="3880492"/>
            <a:chExt cx="6140890" cy="11999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3880492"/>
              <a:ext cx="1036281" cy="11999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715440" y="4434065"/>
              <a:ext cx="51046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Number of instances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332">
            <a:off x="1047254" y="366892"/>
            <a:ext cx="6321778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729" y="4935033"/>
            <a:ext cx="1198518" cy="8741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24" y="1095407"/>
            <a:ext cx="9046752" cy="46671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35" y="2019301"/>
            <a:ext cx="628384" cy="11411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67" y="2509426"/>
            <a:ext cx="1297064" cy="759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24" y="3543298"/>
            <a:ext cx="1116995" cy="3328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325" y="4182529"/>
            <a:ext cx="648141" cy="771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1" y="4258731"/>
            <a:ext cx="1343385" cy="65447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467" y="5004524"/>
            <a:ext cx="1391719" cy="55668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515967" y="1133508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" name="Group 50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66907" y="11324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0" name="Group 79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5001788" y="11451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9" name="Group 88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Isosceles Triangle 27"/>
          <p:cNvSpPr>
            <a:spLocks/>
          </p:cNvSpPr>
          <p:nvPr/>
        </p:nvSpPr>
        <p:spPr>
          <a:xfrm rot="10800000">
            <a:off x="1502343" y="1810510"/>
            <a:ext cx="6032815" cy="3739389"/>
          </a:xfrm>
          <a:prstGeom prst="triangle">
            <a:avLst/>
          </a:prstGeom>
          <a:blipFill rotWithShape="0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28" y="3358348"/>
            <a:ext cx="579245" cy="7173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5913" y="5167869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JavaScript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99" y="2717799"/>
            <a:ext cx="1846376" cy="3956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699" y="3441697"/>
            <a:ext cx="1830801" cy="3854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801" y="4012818"/>
            <a:ext cx="1170846" cy="39028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767480" y="14400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86550" y="1446774"/>
            <a:ext cx="97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281937" y="1451006"/>
            <a:ext cx="84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2934" y="4417264"/>
            <a:ext cx="1834890" cy="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9613">
            <a:off x="84263" y="-1343321"/>
            <a:ext cx="14961899" cy="8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3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41611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2.2.0*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Java </a:t>
            </a:r>
            <a:r>
              <a:rPr lang="en-US" sz="3200" dirty="0" err="1" smtClean="0">
                <a:latin typeface="Gotham Book"/>
                <a:cs typeface="Gotham Book"/>
              </a:rPr>
              <a:t>Config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62376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Non-identifying Parameters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882277"/>
            <a:ext cx="48013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Hibernate 4 Support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48269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Spring Data Support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494186"/>
            <a:ext cx="77508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Other enhancements and bug fixes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4029" y="6378571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All of these features are available in the current SNAPSHOT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01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3.0*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59170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Lower the barrier to entry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74302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Simplify distributed configuration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46346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Implement JSR-352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33756" y="6378571"/>
            <a:ext cx="442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Everything on this slide is subject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6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26649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Useful URLs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3406300"/>
            <a:ext cx="61903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on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SpringSource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4482512"/>
            <a:ext cx="48267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Michael Minella on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mminella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728" y="1253878"/>
            <a:ext cx="5728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static.springsource.org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728" y="2330089"/>
            <a:ext cx="79975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Forum</a:t>
            </a: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forum.springsource.org</a:t>
            </a:r>
            <a:r>
              <a:rPr lang="en-US" sz="2400" dirty="0">
                <a:solidFill>
                  <a:srgbClr val="595959"/>
                </a:solidFill>
                <a:latin typeface="Gotham Book"/>
                <a:cs typeface="Gotham Book"/>
              </a:rPr>
              <a:t>/forumdisplay.php?41-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3624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9144000" cy="57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9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7863" y="3723355"/>
            <a:ext cx="234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Rounded Book"/>
                <a:cs typeface="Gotham Rounded Book"/>
              </a:rPr>
              <a:t>Overview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4484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2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911</Words>
  <Application>Microsoft Macintosh PowerPoint</Application>
  <PresentationFormat>On-screen Show (4:3)</PresentationFormat>
  <Paragraphs>305</Paragraphs>
  <Slides>51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186</cp:revision>
  <dcterms:created xsi:type="dcterms:W3CDTF">2013-03-18T23:42:37Z</dcterms:created>
  <dcterms:modified xsi:type="dcterms:W3CDTF">2013-03-22T03:48:26Z</dcterms:modified>
</cp:coreProperties>
</file>